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2" r:id="rId1"/>
  </p:sldMasterIdLst>
  <p:notesMasterIdLst>
    <p:notesMasterId r:id="rId15"/>
  </p:notesMasterIdLst>
  <p:sldIdLst>
    <p:sldId id="256" r:id="rId2"/>
    <p:sldId id="259" r:id="rId3"/>
    <p:sldId id="272" r:id="rId4"/>
    <p:sldId id="267" r:id="rId5"/>
    <p:sldId id="257" r:id="rId6"/>
    <p:sldId id="262" r:id="rId7"/>
    <p:sldId id="264" r:id="rId8"/>
    <p:sldId id="260" r:id="rId9"/>
    <p:sldId id="273" r:id="rId10"/>
    <p:sldId id="268" r:id="rId11"/>
    <p:sldId id="269" r:id="rId12"/>
    <p:sldId id="270" r:id="rId13"/>
    <p:sldId id="2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54"/>
    <p:restoredTop sz="85062"/>
  </p:normalViewPr>
  <p:slideViewPr>
    <p:cSldViewPr snapToGrid="0">
      <p:cViewPr varScale="1">
        <p:scale>
          <a:sx n="92" d="100"/>
          <a:sy n="92" d="100"/>
        </p:scale>
        <p:origin x="1376"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2F75BA-E52F-D841-9C0C-10E875737139}" type="datetimeFigureOut">
              <a:rPr lang="en-US" smtClean="0"/>
              <a:t>11/14/25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D6200E-4E77-2F4A-A2A9-825138130FA9}" type="slidenum">
              <a:rPr lang="en-US" smtClean="0"/>
              <a:t>‹#›</a:t>
            </a:fld>
            <a:endParaRPr lang="en-US"/>
          </a:p>
        </p:txBody>
      </p:sp>
    </p:spTree>
    <p:extLst>
      <p:ext uri="{BB962C8B-B14F-4D97-AF65-F5344CB8AC3E}">
        <p14:creationId xmlns:p14="http://schemas.microsoft.com/office/powerpoint/2010/main" val="21744886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Access to consistent nutritional food sources is a critical issue in America and throughout the world.  The government in the United States allocates federal funds to states to help vulnerable populations.  </a:t>
            </a:r>
          </a:p>
        </p:txBody>
      </p:sp>
      <p:sp>
        <p:nvSpPr>
          <p:cNvPr id="4" name="Slide Number Placeholder 3"/>
          <p:cNvSpPr>
            <a:spLocks noGrp="1"/>
          </p:cNvSpPr>
          <p:nvPr>
            <p:ph type="sldNum" sz="quarter" idx="5"/>
          </p:nvPr>
        </p:nvSpPr>
        <p:spPr/>
        <p:txBody>
          <a:bodyPr/>
          <a:lstStyle/>
          <a:p>
            <a:fld id="{B5D6200E-4E77-2F4A-A2A9-825138130FA9}" type="slidenum">
              <a:rPr lang="en-US" smtClean="0"/>
              <a:t>1</a:t>
            </a:fld>
            <a:endParaRPr lang="en-US"/>
          </a:p>
        </p:txBody>
      </p:sp>
    </p:spTree>
    <p:extLst>
      <p:ext uri="{BB962C8B-B14F-4D97-AF65-F5344CB8AC3E}">
        <p14:creationId xmlns:p14="http://schemas.microsoft.com/office/powerpoint/2010/main" val="2216715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anticipated outcomes for this project analysis are to prioritize counties predicted to have a food scarcity need for SNAP benefit distribution, set aside funding in counties with limited access to nutritional food in prevention efforts to reduce the need to participant in SNAP., work with state agencies to establish regularly monitoring of food assistance needs per county, while also pushing for development of easier access to food in those areas at high risk of food scarcity.  Communities should also be engaged in developing better access to nutritional food resources.  Ultimately, we want the communities that are most vulnerable to receive the funding they need.</a:t>
            </a:r>
          </a:p>
        </p:txBody>
      </p:sp>
      <p:sp>
        <p:nvSpPr>
          <p:cNvPr id="4" name="Slide Number Placeholder 3"/>
          <p:cNvSpPr>
            <a:spLocks noGrp="1"/>
          </p:cNvSpPr>
          <p:nvPr>
            <p:ph type="sldNum" sz="quarter" idx="5"/>
          </p:nvPr>
        </p:nvSpPr>
        <p:spPr/>
        <p:txBody>
          <a:bodyPr/>
          <a:lstStyle/>
          <a:p>
            <a:fld id="{B5D6200E-4E77-2F4A-A2A9-825138130FA9}" type="slidenum">
              <a:rPr lang="en-US" smtClean="0"/>
              <a:t>10</a:t>
            </a:fld>
            <a:endParaRPr lang="en-US"/>
          </a:p>
        </p:txBody>
      </p:sp>
    </p:spTree>
    <p:extLst>
      <p:ext uri="{BB962C8B-B14F-4D97-AF65-F5344CB8AC3E}">
        <p14:creationId xmlns:p14="http://schemas.microsoft.com/office/powerpoint/2010/main" val="1351235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By targeting where funds are needed, these allocated funds can be put to maximum use with reduced waste.  </a:t>
            </a:r>
            <a:r>
              <a:rPr lang="en-US" dirty="0">
                <a:solidFill>
                  <a:srgbClr val="FF0000"/>
                </a:solidFill>
              </a:rPr>
              <a:t>SNAP</a:t>
            </a:r>
            <a:r>
              <a:rPr lang="en-US" dirty="0"/>
              <a:t> helps millions of people each year. We are focusing on Ohio counties for this analysis since it has a mix of both urban and rural areas..  The chart shows that a higher index indicates better access to nutritional food.  Ohio is close to the national average in SNAP participants and access to nutritional food, so the expectation is that creating a predictive model to anticipate food need by county in Ohio could later be applied to any state.</a:t>
            </a:r>
          </a:p>
          <a:p>
            <a:endParaRPr lang="en-US" dirty="0"/>
          </a:p>
        </p:txBody>
      </p:sp>
      <p:sp>
        <p:nvSpPr>
          <p:cNvPr id="4" name="Slide Number Placeholder 3"/>
          <p:cNvSpPr>
            <a:spLocks noGrp="1"/>
          </p:cNvSpPr>
          <p:nvPr>
            <p:ph type="sldNum" sz="quarter" idx="5"/>
          </p:nvPr>
        </p:nvSpPr>
        <p:spPr/>
        <p:txBody>
          <a:bodyPr/>
          <a:lstStyle/>
          <a:p>
            <a:fld id="{B5D6200E-4E77-2F4A-A2A9-825138130FA9}" type="slidenum">
              <a:rPr lang="en-US" smtClean="0"/>
              <a:t>2</a:t>
            </a:fld>
            <a:endParaRPr lang="en-US"/>
          </a:p>
        </p:txBody>
      </p:sp>
    </p:spTree>
    <p:extLst>
      <p:ext uri="{BB962C8B-B14F-4D97-AF65-F5344CB8AC3E}">
        <p14:creationId xmlns:p14="http://schemas.microsoft.com/office/powerpoint/2010/main" val="3395384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was gathered from the United States Department of Agriculture at the county level, so no personally identifiable information was used.  We will be predicting rising food needs to use for short-term future planning of federal SNAP benefits.</a:t>
            </a:r>
          </a:p>
        </p:txBody>
      </p:sp>
      <p:sp>
        <p:nvSpPr>
          <p:cNvPr id="4" name="Slide Number Placeholder 3"/>
          <p:cNvSpPr>
            <a:spLocks noGrp="1"/>
          </p:cNvSpPr>
          <p:nvPr>
            <p:ph type="sldNum" sz="quarter" idx="5"/>
          </p:nvPr>
        </p:nvSpPr>
        <p:spPr/>
        <p:txBody>
          <a:bodyPr/>
          <a:lstStyle/>
          <a:p>
            <a:fld id="{B5D6200E-4E77-2F4A-A2A9-825138130FA9}" type="slidenum">
              <a:rPr lang="en-US" smtClean="0"/>
              <a:t>3</a:t>
            </a:fld>
            <a:endParaRPr lang="en-US"/>
          </a:p>
        </p:txBody>
      </p:sp>
    </p:spTree>
    <p:extLst>
      <p:ext uri="{BB962C8B-B14F-4D97-AF65-F5344CB8AC3E}">
        <p14:creationId xmlns:p14="http://schemas.microsoft.com/office/powerpoint/2010/main" val="23564878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began by merging the datasets on FIPS code, which is a unique identifier that is assigned to each state and county.  We used the median to fill in missing values in records and ensured data formats were consistent to use for machine learning.  We encoded the categorical variables and created lag metrics of SNAP participants to use in training the Random Forest Regressor model.  We split the data so we could use 80% of it to train the model and then the remaining 20% was used to test the predictive power of the model.  The R-squared results show that the model can account for about 65% of the variability in changes in predicted SNAP participation.  The Mean Absolute Error shows that the predictions differ by about 928 SNAP participants than the actual number.  The Root Mean Squared Error shows that although predictions are within 1,000 participants, outliers could have predictions off by over 3,300 participants.  The model is performing reasonably well at making predictions of food need.</a:t>
            </a:r>
          </a:p>
        </p:txBody>
      </p:sp>
      <p:sp>
        <p:nvSpPr>
          <p:cNvPr id="4" name="Slide Number Placeholder 3"/>
          <p:cNvSpPr>
            <a:spLocks noGrp="1"/>
          </p:cNvSpPr>
          <p:nvPr>
            <p:ph type="sldNum" sz="quarter" idx="5"/>
          </p:nvPr>
        </p:nvSpPr>
        <p:spPr/>
        <p:txBody>
          <a:bodyPr/>
          <a:lstStyle/>
          <a:p>
            <a:fld id="{B5D6200E-4E77-2F4A-A2A9-825138130FA9}" type="slidenum">
              <a:rPr lang="en-US" smtClean="0"/>
              <a:t>4</a:t>
            </a:fld>
            <a:endParaRPr lang="en-US"/>
          </a:p>
        </p:txBody>
      </p:sp>
    </p:spTree>
    <p:extLst>
      <p:ext uri="{BB962C8B-B14F-4D97-AF65-F5344CB8AC3E}">
        <p14:creationId xmlns:p14="http://schemas.microsoft.com/office/powerpoint/2010/main" val="582020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partial dependence chart is used to show the change in predictions when one feature  changes and all other features were averaged to remain consistent.  This chart’s sudden drop from its peak indicates that when access to food is very low, even small changes in access to food can decrease SNAP participants.  It also shows that as access to nutritional food improves there begins to be a smaller amount of influence on the change of SNAP participants.</a:t>
            </a:r>
          </a:p>
        </p:txBody>
      </p:sp>
      <p:sp>
        <p:nvSpPr>
          <p:cNvPr id="4" name="Slide Number Placeholder 3"/>
          <p:cNvSpPr>
            <a:spLocks noGrp="1"/>
          </p:cNvSpPr>
          <p:nvPr>
            <p:ph type="sldNum" sz="quarter" idx="5"/>
          </p:nvPr>
        </p:nvSpPr>
        <p:spPr/>
        <p:txBody>
          <a:bodyPr/>
          <a:lstStyle/>
          <a:p>
            <a:fld id="{B5D6200E-4E77-2F4A-A2A9-825138130FA9}" type="slidenum">
              <a:rPr lang="en-US" smtClean="0"/>
              <a:t>5</a:t>
            </a:fld>
            <a:endParaRPr lang="en-US"/>
          </a:p>
        </p:txBody>
      </p:sp>
    </p:spTree>
    <p:extLst>
      <p:ext uri="{BB962C8B-B14F-4D97-AF65-F5344CB8AC3E}">
        <p14:creationId xmlns:p14="http://schemas.microsoft.com/office/powerpoint/2010/main" val="4012343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urban counties in Ohio such as Cuyahoga, Franklin, and Hamilton have a relatively higher number of SNAP participants than other Ohio counties.  </a:t>
            </a:r>
          </a:p>
        </p:txBody>
      </p:sp>
      <p:sp>
        <p:nvSpPr>
          <p:cNvPr id="4" name="Slide Number Placeholder 3"/>
          <p:cNvSpPr>
            <a:spLocks noGrp="1"/>
          </p:cNvSpPr>
          <p:nvPr>
            <p:ph type="sldNum" sz="quarter" idx="5"/>
          </p:nvPr>
        </p:nvSpPr>
        <p:spPr/>
        <p:txBody>
          <a:bodyPr/>
          <a:lstStyle/>
          <a:p>
            <a:fld id="{B5D6200E-4E77-2F4A-A2A9-825138130FA9}" type="slidenum">
              <a:rPr lang="en-US" smtClean="0"/>
              <a:t>6</a:t>
            </a:fld>
            <a:endParaRPr lang="en-US"/>
          </a:p>
        </p:txBody>
      </p:sp>
    </p:spTree>
    <p:extLst>
      <p:ext uri="{BB962C8B-B14F-4D97-AF65-F5344CB8AC3E}">
        <p14:creationId xmlns:p14="http://schemas.microsoft.com/office/powerpoint/2010/main" val="34758882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trend line on this chart shows that better access to nutritional food sources are correlated with lower SNAP participation rates.  These urban pockets throughout Ohio should be engaged to develop better access to food for the communities in one effort to reduce the need for federal supplemental funds.</a:t>
            </a:r>
          </a:p>
        </p:txBody>
      </p:sp>
      <p:sp>
        <p:nvSpPr>
          <p:cNvPr id="4" name="Slide Number Placeholder 3"/>
          <p:cNvSpPr>
            <a:spLocks noGrp="1"/>
          </p:cNvSpPr>
          <p:nvPr>
            <p:ph type="sldNum" sz="quarter" idx="5"/>
          </p:nvPr>
        </p:nvSpPr>
        <p:spPr/>
        <p:txBody>
          <a:bodyPr/>
          <a:lstStyle/>
          <a:p>
            <a:fld id="{B5D6200E-4E77-2F4A-A2A9-825138130FA9}" type="slidenum">
              <a:rPr lang="en-US" smtClean="0"/>
              <a:t>7</a:t>
            </a:fld>
            <a:endParaRPr lang="en-US"/>
          </a:p>
        </p:txBody>
      </p:sp>
    </p:spTree>
    <p:extLst>
      <p:ext uri="{BB962C8B-B14F-4D97-AF65-F5344CB8AC3E}">
        <p14:creationId xmlns:p14="http://schemas.microsoft.com/office/powerpoint/2010/main" val="39337246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top 3 counties (Cuyahoga, Franklin, and Hamilton) remained in the same ranked order, but we can see some other counties change order and see that Lake County is now in the top 15 counties where it was not before.  This will allow for proactively planning to see which counties needs are on the rise and ensure they are allocated resources toward better food access and SNAP benefits to those counties.  </a:t>
            </a:r>
          </a:p>
        </p:txBody>
      </p:sp>
      <p:sp>
        <p:nvSpPr>
          <p:cNvPr id="4" name="Slide Number Placeholder 3"/>
          <p:cNvSpPr>
            <a:spLocks noGrp="1"/>
          </p:cNvSpPr>
          <p:nvPr>
            <p:ph type="sldNum" sz="quarter" idx="5"/>
          </p:nvPr>
        </p:nvSpPr>
        <p:spPr/>
        <p:txBody>
          <a:bodyPr/>
          <a:lstStyle/>
          <a:p>
            <a:fld id="{B5D6200E-4E77-2F4A-A2A9-825138130FA9}" type="slidenum">
              <a:rPr lang="en-US" smtClean="0"/>
              <a:t>8</a:t>
            </a:fld>
            <a:endParaRPr lang="en-US"/>
          </a:p>
        </p:txBody>
      </p:sp>
    </p:spTree>
    <p:extLst>
      <p:ext uri="{BB962C8B-B14F-4D97-AF65-F5344CB8AC3E}">
        <p14:creationId xmlns:p14="http://schemas.microsoft.com/office/powerpoint/2010/main" val="35438772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Lake County is adjacent to Cuyahoga county, which is the top Ohio county with SNAP Participation.  This rise in food scarcity risk may indicate that this county should be reviewed for food assistance and programs to bring access to food closer.</a:t>
            </a:r>
          </a:p>
        </p:txBody>
      </p:sp>
      <p:sp>
        <p:nvSpPr>
          <p:cNvPr id="4" name="Slide Number Placeholder 3"/>
          <p:cNvSpPr>
            <a:spLocks noGrp="1"/>
          </p:cNvSpPr>
          <p:nvPr>
            <p:ph type="sldNum" sz="quarter" idx="5"/>
          </p:nvPr>
        </p:nvSpPr>
        <p:spPr/>
        <p:txBody>
          <a:bodyPr/>
          <a:lstStyle/>
          <a:p>
            <a:fld id="{B5D6200E-4E77-2F4A-A2A9-825138130FA9}" type="slidenum">
              <a:rPr lang="en-US" smtClean="0"/>
              <a:t>9</a:t>
            </a:fld>
            <a:endParaRPr lang="en-US"/>
          </a:p>
        </p:txBody>
      </p:sp>
    </p:spTree>
    <p:extLst>
      <p:ext uri="{BB962C8B-B14F-4D97-AF65-F5344CB8AC3E}">
        <p14:creationId xmlns:p14="http://schemas.microsoft.com/office/powerpoint/2010/main" val="27561916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EDF874C-2E18-2245-9CC1-517392D1D18C}" type="datetimeFigureOut">
              <a:rPr lang="en-US" smtClean="0"/>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34055225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EDF874C-2E18-2245-9CC1-517392D1D18C}" type="datetimeFigureOut">
              <a:rPr lang="en-US" smtClean="0"/>
              <a:t>11/14/25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997522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EDF874C-2E18-2245-9CC1-517392D1D18C}" type="datetimeFigureOut">
              <a:rPr lang="en-US" smtClean="0"/>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18531370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EDF874C-2E18-2245-9CC1-517392D1D18C}" type="datetimeFigureOut">
              <a:rPr lang="en-US" smtClean="0"/>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4008-2F5E-654B-8434-39E71217EB09}"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3079395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EDF874C-2E18-2245-9CC1-517392D1D18C}" type="datetimeFigureOut">
              <a:rPr lang="en-US" smtClean="0"/>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36114760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EDF874C-2E18-2245-9CC1-517392D1D18C}" type="datetimeFigureOut">
              <a:rPr lang="en-US" smtClean="0"/>
              <a:t>11/14/25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4024975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EDF874C-2E18-2245-9CC1-517392D1D18C}" type="datetimeFigureOut">
              <a:rPr lang="en-US" smtClean="0"/>
              <a:t>11/14/25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14048753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DF874C-2E18-2245-9CC1-517392D1D18C}" type="datetimeFigureOut">
              <a:rPr lang="en-US" smtClean="0"/>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3733406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DF874C-2E18-2245-9CC1-517392D1D18C}" type="datetimeFigureOut">
              <a:rPr lang="en-US" smtClean="0"/>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1518609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2EDF874C-2E18-2245-9CC1-517392D1D18C}" type="datetimeFigureOut">
              <a:rPr lang="en-US" smtClean="0"/>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3304280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EDF874C-2E18-2245-9CC1-517392D1D18C}" type="datetimeFigureOut">
              <a:rPr lang="en-US" smtClean="0"/>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1095866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EDF874C-2E18-2245-9CC1-517392D1D18C}" type="datetimeFigureOut">
              <a:rPr lang="en-US" smtClean="0"/>
              <a:t>11/14/25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3630341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EDF874C-2E18-2245-9CC1-517392D1D18C}" type="datetimeFigureOut">
              <a:rPr lang="en-US" smtClean="0"/>
              <a:t>11/14/25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138846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2EDF874C-2E18-2245-9CC1-517392D1D18C}" type="datetimeFigureOut">
              <a:rPr lang="en-US" smtClean="0"/>
              <a:t>11/14/25</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1321149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EDF874C-2E18-2245-9CC1-517392D1D18C}" type="datetimeFigureOut">
              <a:rPr lang="en-US" smtClean="0"/>
              <a:t>11/14/25</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267349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2EDF874C-2E18-2245-9CC1-517392D1D18C}" type="datetimeFigureOut">
              <a:rPr lang="en-US" smtClean="0"/>
              <a:t>11/14/25</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3767839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EDF874C-2E18-2245-9CC1-517392D1D18C}" type="datetimeFigureOut">
              <a:rPr lang="en-US" smtClean="0"/>
              <a:t>11/14/25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4F4008-2F5E-654B-8434-39E71217EB09}" type="slidenum">
              <a:rPr lang="en-US" smtClean="0"/>
              <a:t>‹#›</a:t>
            </a:fld>
            <a:endParaRPr lang="en-US"/>
          </a:p>
        </p:txBody>
      </p:sp>
    </p:spTree>
    <p:extLst>
      <p:ext uri="{BB962C8B-B14F-4D97-AF65-F5344CB8AC3E}">
        <p14:creationId xmlns:p14="http://schemas.microsoft.com/office/powerpoint/2010/main" val="13184912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EDF874C-2E18-2245-9CC1-517392D1D18C}" type="datetimeFigureOut">
              <a:rPr lang="en-US" smtClean="0"/>
              <a:t>11/14/25</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A4F4008-2F5E-654B-8434-39E71217EB09}" type="slidenum">
              <a:rPr lang="en-US" smtClean="0"/>
              <a:t>‹#›</a:t>
            </a:fld>
            <a:endParaRPr lang="en-US"/>
          </a:p>
        </p:txBody>
      </p:sp>
    </p:spTree>
    <p:extLst>
      <p:ext uri="{BB962C8B-B14F-4D97-AF65-F5344CB8AC3E}">
        <p14:creationId xmlns:p14="http://schemas.microsoft.com/office/powerpoint/2010/main" val="2346594151"/>
      </p:ext>
    </p:extLst>
  </p:cSld>
  <p:clrMap bg1="dk1" tx1="lt1" bg2="dk2" tx2="lt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 id="214748383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hyperlink" Target="https://github.com/BADKINS17/ProjectShowcase/blob/main/FoodScarcityRisk/index.md" TargetMode="External"/><Relationship Id="rId1" Type="http://schemas.openxmlformats.org/officeDocument/2006/relationships/slideLayout" Target="../slideLayouts/slideLayout7.xml"/><Relationship Id="rId4" Type="http://schemas.openxmlformats.org/officeDocument/2006/relationships/image" Target="../media/image13.emf"/></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D3C9-BCA1-C68D-2063-F687D31AE8E4}"/>
              </a:ext>
            </a:extLst>
          </p:cNvPr>
          <p:cNvSpPr>
            <a:spLocks noGrp="1"/>
          </p:cNvSpPr>
          <p:nvPr>
            <p:ph type="ctrTitle"/>
          </p:nvPr>
        </p:nvSpPr>
        <p:spPr/>
        <p:txBody>
          <a:bodyPr/>
          <a:lstStyle/>
          <a:p>
            <a:r>
              <a:rPr lang="en-US" dirty="0"/>
              <a:t>Predicting Food Scarcity Risk</a:t>
            </a:r>
          </a:p>
        </p:txBody>
      </p:sp>
    </p:spTree>
    <p:extLst>
      <p:ext uri="{BB962C8B-B14F-4D97-AF65-F5344CB8AC3E}">
        <p14:creationId xmlns:p14="http://schemas.microsoft.com/office/powerpoint/2010/main" val="4045508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C2E9E9-5DDF-8174-6A60-C3A8EDEF8C59}"/>
              </a:ext>
            </a:extLst>
          </p:cNvPr>
          <p:cNvSpPr txBox="1"/>
          <p:nvPr/>
        </p:nvSpPr>
        <p:spPr>
          <a:xfrm>
            <a:off x="4289419" y="681925"/>
            <a:ext cx="3613162" cy="461665"/>
          </a:xfrm>
          <a:prstGeom prst="rect">
            <a:avLst/>
          </a:prstGeom>
          <a:noFill/>
        </p:spPr>
        <p:txBody>
          <a:bodyPr wrap="square" rtlCol="0">
            <a:spAutoFit/>
          </a:bodyPr>
          <a:lstStyle/>
          <a:p>
            <a:r>
              <a:rPr lang="en-US" sz="2400" b="1" u="sng" dirty="0"/>
              <a:t>Anticipated Outcomes</a:t>
            </a:r>
          </a:p>
        </p:txBody>
      </p:sp>
      <p:sp>
        <p:nvSpPr>
          <p:cNvPr id="4" name="TextBox 3">
            <a:extLst>
              <a:ext uri="{FF2B5EF4-FFF2-40B4-BE49-F238E27FC236}">
                <a16:creationId xmlns:a16="http://schemas.microsoft.com/office/drawing/2014/main" id="{866F7E41-02B4-611E-720C-3C91BBFCDF58}"/>
              </a:ext>
            </a:extLst>
          </p:cNvPr>
          <p:cNvSpPr txBox="1"/>
          <p:nvPr/>
        </p:nvSpPr>
        <p:spPr>
          <a:xfrm>
            <a:off x="1429498" y="1827157"/>
            <a:ext cx="9506128" cy="3416320"/>
          </a:xfrm>
          <a:prstGeom prst="rect">
            <a:avLst/>
          </a:prstGeom>
          <a:noFill/>
        </p:spPr>
        <p:txBody>
          <a:bodyPr wrap="none" rtlCol="0">
            <a:spAutoFit/>
          </a:bodyPr>
          <a:lstStyle/>
          <a:p>
            <a:r>
              <a:rPr lang="en-US" b="1" dirty="0"/>
              <a:t>Identify counties to prioritize for SNAP benefits</a:t>
            </a:r>
          </a:p>
          <a:p>
            <a:endParaRPr lang="en-US" b="1" dirty="0"/>
          </a:p>
          <a:p>
            <a:r>
              <a:rPr lang="en-US" b="1" dirty="0"/>
              <a:t>Allocation of funding for community initiatives to increase access to nutritional food</a:t>
            </a:r>
          </a:p>
          <a:p>
            <a:endParaRPr lang="en-US" b="1" dirty="0"/>
          </a:p>
          <a:p>
            <a:r>
              <a:rPr lang="en-US" b="1" dirty="0"/>
              <a:t>Regular monitoring by Ohio agencies </a:t>
            </a:r>
          </a:p>
          <a:p>
            <a:endParaRPr lang="en-US" b="1" dirty="0"/>
          </a:p>
          <a:p>
            <a:r>
              <a:rPr lang="en-US" b="1" dirty="0"/>
              <a:t>Transparent and timely communication between state and county to align planning</a:t>
            </a:r>
          </a:p>
          <a:p>
            <a:endParaRPr lang="en-US" b="1" dirty="0"/>
          </a:p>
          <a:p>
            <a:r>
              <a:rPr lang="en-US" b="1" dirty="0"/>
              <a:t>Expand to other states nationwide</a:t>
            </a:r>
          </a:p>
          <a:p>
            <a:endParaRPr lang="en-US" b="1" i="1" u="sng" dirty="0"/>
          </a:p>
          <a:p>
            <a:r>
              <a:rPr lang="en-US" sz="2000" b="1" i="1" dirty="0"/>
              <a:t>Ensure most vulnerable communities are receiving assistance</a:t>
            </a:r>
            <a:endParaRPr lang="en-US" sz="2000" i="1" dirty="0"/>
          </a:p>
          <a:p>
            <a:endParaRPr lang="en-US" dirty="0"/>
          </a:p>
        </p:txBody>
      </p:sp>
    </p:spTree>
    <p:extLst>
      <p:ext uri="{BB962C8B-B14F-4D97-AF65-F5344CB8AC3E}">
        <p14:creationId xmlns:p14="http://schemas.microsoft.com/office/powerpoint/2010/main" val="2658968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726EAE-104B-1F4A-F7B4-50B8EC756103}"/>
              </a:ext>
            </a:extLst>
          </p:cNvPr>
          <p:cNvSpPr txBox="1"/>
          <p:nvPr/>
        </p:nvSpPr>
        <p:spPr>
          <a:xfrm>
            <a:off x="5134636" y="520602"/>
            <a:ext cx="1277914" cy="369332"/>
          </a:xfrm>
          <a:prstGeom prst="rect">
            <a:avLst/>
          </a:prstGeom>
          <a:noFill/>
        </p:spPr>
        <p:txBody>
          <a:bodyPr wrap="none" rtlCol="0">
            <a:spAutoFit/>
          </a:bodyPr>
          <a:lstStyle/>
          <a:p>
            <a:r>
              <a:rPr lang="en-US" b="1" dirty="0"/>
              <a:t>Appendix</a:t>
            </a:r>
          </a:p>
        </p:txBody>
      </p:sp>
      <p:graphicFrame>
        <p:nvGraphicFramePr>
          <p:cNvPr id="3" name="Table 2">
            <a:extLst>
              <a:ext uri="{FF2B5EF4-FFF2-40B4-BE49-F238E27FC236}">
                <a16:creationId xmlns:a16="http://schemas.microsoft.com/office/drawing/2014/main" id="{D5989D60-8213-DAE2-5A98-F4DBDBC44FD9}"/>
              </a:ext>
            </a:extLst>
          </p:cNvPr>
          <p:cNvGraphicFramePr>
            <a:graphicFrameLocks noGrp="1"/>
          </p:cNvGraphicFramePr>
          <p:nvPr>
            <p:extLst>
              <p:ext uri="{D42A27DB-BD31-4B8C-83A1-F6EECF244321}">
                <p14:modId xmlns:p14="http://schemas.microsoft.com/office/powerpoint/2010/main" val="1309017947"/>
              </p:ext>
            </p:extLst>
          </p:nvPr>
        </p:nvGraphicFramePr>
        <p:xfrm>
          <a:off x="253139" y="1097752"/>
          <a:ext cx="11685722" cy="5486400"/>
        </p:xfrm>
        <a:graphic>
          <a:graphicData uri="http://schemas.openxmlformats.org/drawingml/2006/table">
            <a:tbl>
              <a:tblPr firstRow="1" bandRow="1">
                <a:tableStyleId>{F5AB1C69-6EDB-4FF4-983F-18BD219EF322}</a:tableStyleId>
              </a:tblPr>
              <a:tblGrid>
                <a:gridCol w="11685722">
                  <a:extLst>
                    <a:ext uri="{9D8B030D-6E8A-4147-A177-3AD203B41FA5}">
                      <a16:colId xmlns:a16="http://schemas.microsoft.com/office/drawing/2014/main" val="3805652238"/>
                    </a:ext>
                  </a:extLst>
                </a:gridCol>
              </a:tblGrid>
              <a:tr h="225792">
                <a:tc>
                  <a:txBody>
                    <a:bodyPr/>
                    <a:lstStyle/>
                    <a:p>
                      <a:r>
                        <a:rPr lang="en-US" dirty="0"/>
                        <a:t>Anticipated Questions / Answers</a:t>
                      </a:r>
                    </a:p>
                  </a:txBody>
                  <a:tcPr/>
                </a:tc>
                <a:extLst>
                  <a:ext uri="{0D108BD9-81ED-4DB2-BD59-A6C34878D82A}">
                    <a16:rowId xmlns:a16="http://schemas.microsoft.com/office/drawing/2014/main" val="2769690033"/>
                  </a:ext>
                </a:extLst>
              </a:tr>
              <a:tr h="733823">
                <a:tc>
                  <a:txBody>
                    <a:bodyPr/>
                    <a:lstStyle/>
                    <a:p>
                      <a:pPr lvl="0"/>
                      <a:r>
                        <a:rPr lang="en-US" sz="1800" b="1" kern="1200" dirty="0">
                          <a:solidFill>
                            <a:schemeClr val="dk1"/>
                          </a:solidFill>
                          <a:effectLst/>
                          <a:latin typeface="+mn-lt"/>
                          <a:ea typeface="+mn-ea"/>
                          <a:cs typeface="+mn-cs"/>
                        </a:rPr>
                        <a:t>What motivated this project and why focus specifically on Ohio?</a:t>
                      </a:r>
                    </a:p>
                    <a:p>
                      <a:pPr lvl="1"/>
                      <a:r>
                        <a:rPr lang="en-US" sz="1800" kern="1200" dirty="0">
                          <a:solidFill>
                            <a:schemeClr val="dk1"/>
                          </a:solidFill>
                          <a:effectLst/>
                          <a:latin typeface="+mn-lt"/>
                          <a:ea typeface="+mn-ea"/>
                          <a:cs typeface="+mn-cs"/>
                        </a:rPr>
                        <a:t>Ohio represents both urban and rural areas and provides some insight into national food needs since it ranks close to the national average for SNAP participation.</a:t>
                      </a:r>
                    </a:p>
                  </a:txBody>
                  <a:tcPr/>
                </a:tc>
                <a:extLst>
                  <a:ext uri="{0D108BD9-81ED-4DB2-BD59-A6C34878D82A}">
                    <a16:rowId xmlns:a16="http://schemas.microsoft.com/office/drawing/2014/main" val="430396979"/>
                  </a:ext>
                </a:extLst>
              </a:tr>
              <a:tr h="564480">
                <a:tc>
                  <a:txBody>
                    <a:bodyPr/>
                    <a:lstStyle/>
                    <a:p>
                      <a:pPr lvl="0"/>
                      <a:r>
                        <a:rPr lang="en-US" sz="1800" b="1" kern="1200" dirty="0">
                          <a:solidFill>
                            <a:schemeClr val="dk1"/>
                          </a:solidFill>
                          <a:effectLst/>
                          <a:latin typeface="+mn-lt"/>
                          <a:ea typeface="+mn-ea"/>
                          <a:cs typeface="+mn-cs"/>
                        </a:rPr>
                        <a:t>What data sources were used and how reliable are they?</a:t>
                      </a:r>
                    </a:p>
                    <a:p>
                      <a:pPr lvl="1"/>
                      <a:r>
                        <a:rPr lang="en-US" sz="1800" kern="1200" dirty="0">
                          <a:solidFill>
                            <a:schemeClr val="dk1"/>
                          </a:solidFill>
                          <a:effectLst/>
                          <a:latin typeface="+mn-lt"/>
                          <a:ea typeface="+mn-ea"/>
                          <a:cs typeface="+mn-cs"/>
                        </a:rPr>
                        <a:t>Data was obtained from free publicly available government websites from the United State Department of Agriculture (USDA).  The datasets are updated periodically to remain accurate and relevant.</a:t>
                      </a:r>
                    </a:p>
                  </a:txBody>
                  <a:tcPr/>
                </a:tc>
                <a:extLst>
                  <a:ext uri="{0D108BD9-81ED-4DB2-BD59-A6C34878D82A}">
                    <a16:rowId xmlns:a16="http://schemas.microsoft.com/office/drawing/2014/main" val="4204248085"/>
                  </a:ext>
                </a:extLst>
              </a:tr>
              <a:tr h="564480">
                <a:tc>
                  <a:txBody>
                    <a:bodyPr/>
                    <a:lstStyle/>
                    <a:p>
                      <a:pPr lvl="0"/>
                      <a:r>
                        <a:rPr lang="en-US" sz="1800" b="1" kern="1200" dirty="0">
                          <a:solidFill>
                            <a:schemeClr val="dk1"/>
                          </a:solidFill>
                          <a:effectLst/>
                          <a:latin typeface="+mn-lt"/>
                          <a:ea typeface="+mn-ea"/>
                          <a:cs typeface="+mn-cs"/>
                        </a:rPr>
                        <a:t>How was the Food Access Index constructed and what does a higher value mean?</a:t>
                      </a:r>
                    </a:p>
                    <a:p>
                      <a:pPr lvl="1"/>
                      <a:r>
                        <a:rPr lang="en-US" sz="1800" kern="1200" dirty="0">
                          <a:solidFill>
                            <a:schemeClr val="dk1"/>
                          </a:solidFill>
                          <a:effectLst/>
                          <a:latin typeface="+mn-lt"/>
                          <a:ea typeface="+mn-ea"/>
                          <a:cs typeface="+mn-cs"/>
                        </a:rPr>
                        <a:t>This was created by averaging several SNAP related indicators at the county level.  Higher index values indicate less access to nutritional, affordable food.  </a:t>
                      </a:r>
                    </a:p>
                  </a:txBody>
                  <a:tcPr/>
                </a:tc>
                <a:extLst>
                  <a:ext uri="{0D108BD9-81ED-4DB2-BD59-A6C34878D82A}">
                    <a16:rowId xmlns:a16="http://schemas.microsoft.com/office/drawing/2014/main" val="2672355477"/>
                  </a:ext>
                </a:extLst>
              </a:tr>
              <a:tr h="564480">
                <a:tc>
                  <a:txBody>
                    <a:bodyPr/>
                    <a:lstStyle/>
                    <a:p>
                      <a:pPr lvl="0"/>
                      <a:r>
                        <a:rPr lang="en-US" sz="1800" b="1" kern="1200" dirty="0">
                          <a:solidFill>
                            <a:schemeClr val="dk1"/>
                          </a:solidFill>
                          <a:effectLst/>
                          <a:latin typeface="+mn-lt"/>
                          <a:ea typeface="+mn-ea"/>
                          <a:cs typeface="+mn-cs"/>
                        </a:rPr>
                        <a:t>What predictive model was used and why was it chosen?</a:t>
                      </a:r>
                    </a:p>
                    <a:p>
                      <a:pPr lvl="1"/>
                      <a:r>
                        <a:rPr lang="en-US" sz="1800" kern="1200" dirty="0">
                          <a:solidFill>
                            <a:schemeClr val="dk1"/>
                          </a:solidFill>
                          <a:effectLst/>
                          <a:latin typeface="+mn-lt"/>
                          <a:ea typeface="+mn-ea"/>
                          <a:cs typeface="+mn-cs"/>
                        </a:rPr>
                        <a:t>A Random Forest Regressor can handle complex relationships and both categorical and numerical data.  It was chosen due to its ability to distinguish important features to make predictions.  </a:t>
                      </a:r>
                    </a:p>
                  </a:txBody>
                  <a:tcPr/>
                </a:tc>
                <a:extLst>
                  <a:ext uri="{0D108BD9-81ED-4DB2-BD59-A6C34878D82A}">
                    <a16:rowId xmlns:a16="http://schemas.microsoft.com/office/drawing/2014/main" val="3737231947"/>
                  </a:ext>
                </a:extLst>
              </a:tr>
              <a:tr h="733823">
                <a:tc>
                  <a:txBody>
                    <a:bodyPr/>
                    <a:lstStyle/>
                    <a:p>
                      <a:pPr lvl="0"/>
                      <a:r>
                        <a:rPr lang="en-US" sz="1800" b="1" kern="1200" dirty="0">
                          <a:solidFill>
                            <a:schemeClr val="dk1"/>
                          </a:solidFill>
                          <a:effectLst/>
                          <a:latin typeface="+mn-lt"/>
                          <a:ea typeface="+mn-ea"/>
                          <a:cs typeface="+mn-cs"/>
                        </a:rPr>
                        <a:t>How accurate is the model?</a:t>
                      </a:r>
                    </a:p>
                    <a:p>
                      <a:pPr lvl="1"/>
                      <a:r>
                        <a:rPr lang="en-US" sz="1800" kern="1200" dirty="0">
                          <a:solidFill>
                            <a:schemeClr val="dk1"/>
                          </a:solidFill>
                          <a:effectLst/>
                          <a:latin typeface="+mn-lt"/>
                          <a:ea typeface="+mn-ea"/>
                          <a:cs typeface="+mn-cs"/>
                        </a:rPr>
                        <a:t>The R-squared score of 0.652 indicates that the previous (lag) SNAP participation features along with the Food Access Index accounts for a moderate amount of the variability in SNAP participation.</a:t>
                      </a:r>
                    </a:p>
                  </a:txBody>
                  <a:tcPr/>
                </a:tc>
                <a:extLst>
                  <a:ext uri="{0D108BD9-81ED-4DB2-BD59-A6C34878D82A}">
                    <a16:rowId xmlns:a16="http://schemas.microsoft.com/office/drawing/2014/main" val="289074204"/>
                  </a:ext>
                </a:extLst>
              </a:tr>
            </a:tbl>
          </a:graphicData>
        </a:graphic>
      </p:graphicFrame>
    </p:spTree>
    <p:extLst>
      <p:ext uri="{BB962C8B-B14F-4D97-AF65-F5344CB8AC3E}">
        <p14:creationId xmlns:p14="http://schemas.microsoft.com/office/powerpoint/2010/main" val="1276304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7771E7-EF70-F4BF-6F6B-E159F2DE3503}"/>
              </a:ext>
            </a:extLst>
          </p:cNvPr>
          <p:cNvSpPr txBox="1"/>
          <p:nvPr/>
        </p:nvSpPr>
        <p:spPr>
          <a:xfrm>
            <a:off x="4465860" y="124691"/>
            <a:ext cx="2499402" cy="369332"/>
          </a:xfrm>
          <a:prstGeom prst="rect">
            <a:avLst/>
          </a:prstGeom>
          <a:noFill/>
        </p:spPr>
        <p:txBody>
          <a:bodyPr wrap="none" rtlCol="0">
            <a:spAutoFit/>
          </a:bodyPr>
          <a:lstStyle/>
          <a:p>
            <a:r>
              <a:rPr lang="en-US" b="1" dirty="0"/>
              <a:t>Appendix continued</a:t>
            </a:r>
          </a:p>
        </p:txBody>
      </p:sp>
      <p:graphicFrame>
        <p:nvGraphicFramePr>
          <p:cNvPr id="3" name="Table 2">
            <a:extLst>
              <a:ext uri="{FF2B5EF4-FFF2-40B4-BE49-F238E27FC236}">
                <a16:creationId xmlns:a16="http://schemas.microsoft.com/office/drawing/2014/main" id="{BEFE3B3D-D63D-36F4-0E36-351DABB17A98}"/>
              </a:ext>
            </a:extLst>
          </p:cNvPr>
          <p:cNvGraphicFramePr>
            <a:graphicFrameLocks noGrp="1"/>
          </p:cNvGraphicFramePr>
          <p:nvPr>
            <p:extLst>
              <p:ext uri="{D42A27DB-BD31-4B8C-83A1-F6EECF244321}">
                <p14:modId xmlns:p14="http://schemas.microsoft.com/office/powerpoint/2010/main" val="2907192681"/>
              </p:ext>
            </p:extLst>
          </p:nvPr>
        </p:nvGraphicFramePr>
        <p:xfrm>
          <a:off x="253139" y="595822"/>
          <a:ext cx="11685722" cy="6137487"/>
        </p:xfrm>
        <a:graphic>
          <a:graphicData uri="http://schemas.openxmlformats.org/drawingml/2006/table">
            <a:tbl>
              <a:tblPr firstRow="1" bandRow="1">
                <a:tableStyleId>{F5AB1C69-6EDB-4FF4-983F-18BD219EF322}</a:tableStyleId>
              </a:tblPr>
              <a:tblGrid>
                <a:gridCol w="11685722">
                  <a:extLst>
                    <a:ext uri="{9D8B030D-6E8A-4147-A177-3AD203B41FA5}">
                      <a16:colId xmlns:a16="http://schemas.microsoft.com/office/drawing/2014/main" val="3805652238"/>
                    </a:ext>
                  </a:extLst>
                </a:gridCol>
              </a:tblGrid>
              <a:tr h="353902">
                <a:tc>
                  <a:txBody>
                    <a:bodyPr/>
                    <a:lstStyle/>
                    <a:p>
                      <a:r>
                        <a:rPr lang="en-US" dirty="0"/>
                        <a:t>Anticipated Questions / Answers Continued</a:t>
                      </a:r>
                    </a:p>
                  </a:txBody>
                  <a:tcPr/>
                </a:tc>
                <a:extLst>
                  <a:ext uri="{0D108BD9-81ED-4DB2-BD59-A6C34878D82A}">
                    <a16:rowId xmlns:a16="http://schemas.microsoft.com/office/drawing/2014/main" val="2769690033"/>
                  </a:ext>
                </a:extLst>
              </a:tr>
              <a:tr h="1415609">
                <a:tc>
                  <a:txBody>
                    <a:bodyPr/>
                    <a:lstStyle/>
                    <a:p>
                      <a:pPr lvl="0"/>
                      <a:r>
                        <a:rPr lang="en-US" sz="1800" b="1" kern="1200" dirty="0">
                          <a:solidFill>
                            <a:schemeClr val="dk1"/>
                          </a:solidFill>
                          <a:effectLst/>
                          <a:latin typeface="+mn-lt"/>
                          <a:ea typeface="+mn-ea"/>
                          <a:cs typeface="+mn-cs"/>
                        </a:rPr>
                        <a:t>What were the main insights gained from Ohio’s access to food compared to other states?</a:t>
                      </a:r>
                    </a:p>
                    <a:p>
                      <a:pPr lvl="1"/>
                      <a:r>
                        <a:rPr lang="en-US" sz="1800" kern="1200" dirty="0">
                          <a:solidFill>
                            <a:schemeClr val="dk1"/>
                          </a:solidFill>
                          <a:effectLst/>
                          <a:latin typeface="+mn-lt"/>
                          <a:ea typeface="+mn-ea"/>
                          <a:cs typeface="+mn-cs"/>
                        </a:rPr>
                        <a:t>We can refer to the boxplot, which shows that Ohio’s food access index is higher than the national average indicating they have slightly less access to nutritional food.  This was the expectation given the diverse regions in Ohio where some may have less access and transportation barriers than others</a:t>
                      </a:r>
                    </a:p>
                  </a:txBody>
                  <a:tcPr/>
                </a:tc>
                <a:extLst>
                  <a:ext uri="{0D108BD9-81ED-4DB2-BD59-A6C34878D82A}">
                    <a16:rowId xmlns:a16="http://schemas.microsoft.com/office/drawing/2014/main" val="3755397877"/>
                  </a:ext>
                </a:extLst>
              </a:tr>
              <a:tr h="884755">
                <a:tc>
                  <a:txBody>
                    <a:bodyPr/>
                    <a:lstStyle/>
                    <a:p>
                      <a:pPr lvl="0"/>
                      <a:r>
                        <a:rPr lang="en-US" sz="1800" b="1" kern="1200" dirty="0">
                          <a:solidFill>
                            <a:schemeClr val="dk1"/>
                          </a:solidFill>
                          <a:effectLst/>
                          <a:latin typeface="+mn-lt"/>
                          <a:ea typeface="+mn-ea"/>
                          <a:cs typeface="+mn-cs"/>
                        </a:rPr>
                        <a:t>How do food access and SNAP participation correlate to each other in Ohio?</a:t>
                      </a:r>
                    </a:p>
                    <a:p>
                      <a:pPr lvl="1"/>
                      <a:r>
                        <a:rPr lang="en-US" sz="1800" kern="1200" dirty="0">
                          <a:solidFill>
                            <a:schemeClr val="dk1"/>
                          </a:solidFill>
                          <a:effectLst/>
                          <a:latin typeface="+mn-lt"/>
                          <a:ea typeface="+mn-ea"/>
                          <a:cs typeface="+mn-cs"/>
                        </a:rPr>
                        <a:t>The scatterplot of Ohio shows as access to food is limited (index gets higher), SNAP participation also increases which is expected.</a:t>
                      </a:r>
                    </a:p>
                  </a:txBody>
                  <a:tcPr/>
                </a:tc>
                <a:extLst>
                  <a:ext uri="{0D108BD9-81ED-4DB2-BD59-A6C34878D82A}">
                    <a16:rowId xmlns:a16="http://schemas.microsoft.com/office/drawing/2014/main" val="557809576"/>
                  </a:ext>
                </a:extLst>
              </a:tr>
              <a:tr h="1150182">
                <a:tc>
                  <a:txBody>
                    <a:bodyPr/>
                    <a:lstStyle/>
                    <a:p>
                      <a:pPr lvl="0"/>
                      <a:r>
                        <a:rPr lang="en-US" sz="1800" b="1" kern="1200" dirty="0">
                          <a:solidFill>
                            <a:schemeClr val="dk1"/>
                          </a:solidFill>
                          <a:effectLst/>
                          <a:latin typeface="+mn-lt"/>
                          <a:ea typeface="+mn-ea"/>
                          <a:cs typeface="+mn-cs"/>
                        </a:rPr>
                        <a:t>What are some limitations of the study?</a:t>
                      </a:r>
                    </a:p>
                    <a:p>
                      <a:pPr lvl="1"/>
                      <a:r>
                        <a:rPr lang="en-US" sz="1800" kern="1200" dirty="0">
                          <a:solidFill>
                            <a:schemeClr val="dk1"/>
                          </a:solidFill>
                          <a:effectLst/>
                          <a:latin typeface="+mn-lt"/>
                          <a:ea typeface="+mn-ea"/>
                          <a:cs typeface="+mn-cs"/>
                        </a:rPr>
                        <a:t>The food access index is an average of several factors and SNAP related indicators which can obscure real predictive value if too much unhandled noise in the chosen factors.  This is used as a guide to help prediction.</a:t>
                      </a:r>
                    </a:p>
                  </a:txBody>
                  <a:tcPr/>
                </a:tc>
                <a:extLst>
                  <a:ext uri="{0D108BD9-81ED-4DB2-BD59-A6C34878D82A}">
                    <a16:rowId xmlns:a16="http://schemas.microsoft.com/office/drawing/2014/main" val="2580730610"/>
                  </a:ext>
                </a:extLst>
              </a:tr>
              <a:tr h="1150182">
                <a:tc>
                  <a:txBody>
                    <a:bodyPr/>
                    <a:lstStyle/>
                    <a:p>
                      <a:pPr lvl="0"/>
                      <a:r>
                        <a:rPr lang="en-US" sz="1800" b="1" kern="1200" dirty="0">
                          <a:solidFill>
                            <a:schemeClr val="dk1"/>
                          </a:solidFill>
                          <a:effectLst/>
                          <a:latin typeface="+mn-lt"/>
                          <a:ea typeface="+mn-ea"/>
                          <a:cs typeface="+mn-cs"/>
                        </a:rPr>
                        <a:t>How can state agencies use the results from this study?</a:t>
                      </a:r>
                    </a:p>
                    <a:p>
                      <a:pPr lvl="1"/>
                      <a:r>
                        <a:rPr lang="en-US" sz="1800" kern="1200" dirty="0">
                          <a:solidFill>
                            <a:schemeClr val="dk1"/>
                          </a:solidFill>
                          <a:effectLst/>
                          <a:latin typeface="+mn-lt"/>
                          <a:ea typeface="+mn-ea"/>
                          <a:cs typeface="+mn-cs"/>
                        </a:rPr>
                        <a:t>The agencies can prioritize funding and enhance community engagement to provide better access to food.  It can also reveal counties that may have rising food scarcity that were not previously known.</a:t>
                      </a:r>
                    </a:p>
                  </a:txBody>
                  <a:tcPr/>
                </a:tc>
                <a:extLst>
                  <a:ext uri="{0D108BD9-81ED-4DB2-BD59-A6C34878D82A}">
                    <a16:rowId xmlns:a16="http://schemas.microsoft.com/office/drawing/2014/main" val="758194314"/>
                  </a:ext>
                </a:extLst>
              </a:tr>
              <a:tr h="1016847">
                <a:tc>
                  <a:txBody>
                    <a:bodyPr/>
                    <a:lstStyle/>
                    <a:p>
                      <a:pPr lvl="0"/>
                      <a:r>
                        <a:rPr lang="en-US" sz="1800" b="1" kern="1200" dirty="0">
                          <a:solidFill>
                            <a:schemeClr val="dk1"/>
                          </a:solidFill>
                          <a:effectLst/>
                          <a:latin typeface="+mn-lt"/>
                          <a:ea typeface="+mn-ea"/>
                          <a:cs typeface="+mn-cs"/>
                        </a:rPr>
                        <a:t>What are some future enhancements for improving this analysis?</a:t>
                      </a:r>
                    </a:p>
                    <a:p>
                      <a:pPr lvl="1"/>
                      <a:r>
                        <a:rPr lang="en-US" sz="1800" kern="1200" dirty="0">
                          <a:solidFill>
                            <a:schemeClr val="dk1"/>
                          </a:solidFill>
                          <a:effectLst/>
                          <a:latin typeface="+mn-lt"/>
                          <a:ea typeface="+mn-ea"/>
                          <a:cs typeface="+mn-cs"/>
                        </a:rPr>
                        <a:t>Time series modeling to capture changes in SNAP participation over time and choosing best features to use in the food access index to make the model more robust.</a:t>
                      </a:r>
                    </a:p>
                  </a:txBody>
                  <a:tcPr/>
                </a:tc>
                <a:extLst>
                  <a:ext uri="{0D108BD9-81ED-4DB2-BD59-A6C34878D82A}">
                    <a16:rowId xmlns:a16="http://schemas.microsoft.com/office/drawing/2014/main" val="771454707"/>
                  </a:ext>
                </a:extLst>
              </a:tr>
            </a:tbl>
          </a:graphicData>
        </a:graphic>
      </p:graphicFrame>
    </p:spTree>
    <p:extLst>
      <p:ext uri="{BB962C8B-B14F-4D97-AF65-F5344CB8AC3E}">
        <p14:creationId xmlns:p14="http://schemas.microsoft.com/office/powerpoint/2010/main" val="2400410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C7041B-2EB5-4F62-8E3D-3864F59BE628}"/>
              </a:ext>
            </a:extLst>
          </p:cNvPr>
          <p:cNvSpPr txBox="1"/>
          <p:nvPr/>
        </p:nvSpPr>
        <p:spPr>
          <a:xfrm>
            <a:off x="4355024" y="573437"/>
            <a:ext cx="2499402" cy="369332"/>
          </a:xfrm>
          <a:prstGeom prst="rect">
            <a:avLst/>
          </a:prstGeom>
          <a:noFill/>
        </p:spPr>
        <p:txBody>
          <a:bodyPr wrap="none" rtlCol="0">
            <a:spAutoFit/>
          </a:bodyPr>
          <a:lstStyle/>
          <a:p>
            <a:r>
              <a:rPr lang="en-US" b="1" dirty="0"/>
              <a:t>Appendix continued</a:t>
            </a:r>
          </a:p>
        </p:txBody>
      </p:sp>
      <p:sp>
        <p:nvSpPr>
          <p:cNvPr id="3" name="TextBox 2">
            <a:extLst>
              <a:ext uri="{FF2B5EF4-FFF2-40B4-BE49-F238E27FC236}">
                <a16:creationId xmlns:a16="http://schemas.microsoft.com/office/drawing/2014/main" id="{709F5178-E345-DA24-01A3-CF098ED8AE2C}"/>
              </a:ext>
            </a:extLst>
          </p:cNvPr>
          <p:cNvSpPr txBox="1"/>
          <p:nvPr/>
        </p:nvSpPr>
        <p:spPr>
          <a:xfrm>
            <a:off x="3376297" y="1629293"/>
            <a:ext cx="4753224" cy="369332"/>
          </a:xfrm>
          <a:prstGeom prst="rect">
            <a:avLst/>
          </a:prstGeom>
          <a:noFill/>
        </p:spPr>
        <p:txBody>
          <a:bodyPr wrap="none" rtlCol="0">
            <a:spAutoFit/>
          </a:bodyPr>
          <a:lstStyle/>
          <a:p>
            <a:r>
              <a:rPr lang="en-US" b="1" dirty="0">
                <a:hlinkClick r:id="rId2"/>
              </a:rPr>
              <a:t>Food Scarcity Code in Github Repository</a:t>
            </a:r>
            <a:endParaRPr lang="en-US" b="1" dirty="0"/>
          </a:p>
        </p:txBody>
      </p:sp>
      <p:sp>
        <p:nvSpPr>
          <p:cNvPr id="4" name="TextBox 3">
            <a:extLst>
              <a:ext uri="{FF2B5EF4-FFF2-40B4-BE49-F238E27FC236}">
                <a16:creationId xmlns:a16="http://schemas.microsoft.com/office/drawing/2014/main" id="{881BCA69-74E6-6C63-6D73-3296EB11BE55}"/>
              </a:ext>
            </a:extLst>
          </p:cNvPr>
          <p:cNvSpPr txBox="1"/>
          <p:nvPr/>
        </p:nvSpPr>
        <p:spPr>
          <a:xfrm>
            <a:off x="3144662" y="2172607"/>
            <a:ext cx="5216493" cy="369332"/>
          </a:xfrm>
          <a:prstGeom prst="rect">
            <a:avLst/>
          </a:prstGeom>
          <a:noFill/>
        </p:spPr>
        <p:txBody>
          <a:bodyPr wrap="none" rtlCol="0">
            <a:spAutoFit/>
          </a:bodyPr>
          <a:lstStyle/>
          <a:p>
            <a:r>
              <a:rPr lang="en-US" dirty="0"/>
              <a:t>Click paper to review White Paper for Project</a:t>
            </a:r>
          </a:p>
        </p:txBody>
      </p:sp>
      <p:graphicFrame>
        <p:nvGraphicFramePr>
          <p:cNvPr id="6" name="Object 5">
            <a:extLst>
              <a:ext uri="{FF2B5EF4-FFF2-40B4-BE49-F238E27FC236}">
                <a16:creationId xmlns:a16="http://schemas.microsoft.com/office/drawing/2014/main" id="{342B10F2-B8E1-23B8-0DD1-BCAF83AD6457}"/>
              </a:ext>
            </a:extLst>
          </p:cNvPr>
          <p:cNvGraphicFramePr>
            <a:graphicFrameLocks noChangeAspect="1"/>
          </p:cNvGraphicFramePr>
          <p:nvPr>
            <p:extLst>
              <p:ext uri="{D42A27DB-BD31-4B8C-83A1-F6EECF244321}">
                <p14:modId xmlns:p14="http://schemas.microsoft.com/office/powerpoint/2010/main" val="105757384"/>
              </p:ext>
            </p:extLst>
          </p:nvPr>
        </p:nvGraphicFramePr>
        <p:xfrm>
          <a:off x="4098925" y="2809301"/>
          <a:ext cx="3992563" cy="3327974"/>
        </p:xfrm>
        <a:graphic>
          <a:graphicData uri="http://schemas.openxmlformats.org/presentationml/2006/ole">
            <mc:AlternateContent xmlns:mc="http://schemas.openxmlformats.org/markup-compatibility/2006">
              <mc:Choice xmlns:v="urn:schemas-microsoft-com:vml" Requires="v">
                <p:oleObj name="Document" r:id="rId3" imgW="5943600" imgH="8064500" progId="Word.Document.12">
                  <p:embed/>
                </p:oleObj>
              </mc:Choice>
              <mc:Fallback>
                <p:oleObj name="Document" r:id="rId3" imgW="5943600" imgH="8064500" progId="Word.Document.12">
                  <p:embed/>
                  <p:pic>
                    <p:nvPicPr>
                      <p:cNvPr id="0" name=""/>
                      <p:cNvPicPr/>
                      <p:nvPr/>
                    </p:nvPicPr>
                    <p:blipFill>
                      <a:blip r:embed="rId4"/>
                      <a:stretch>
                        <a:fillRect/>
                      </a:stretch>
                    </p:blipFill>
                    <p:spPr>
                      <a:xfrm>
                        <a:off x="4098925" y="2809301"/>
                        <a:ext cx="3992563" cy="3327974"/>
                      </a:xfrm>
                      <a:prstGeom prst="rect">
                        <a:avLst/>
                      </a:prstGeom>
                    </p:spPr>
                  </p:pic>
                </p:oleObj>
              </mc:Fallback>
            </mc:AlternateContent>
          </a:graphicData>
        </a:graphic>
      </p:graphicFrame>
    </p:spTree>
    <p:extLst>
      <p:ext uri="{BB962C8B-B14F-4D97-AF65-F5344CB8AC3E}">
        <p14:creationId xmlns:p14="http://schemas.microsoft.com/office/powerpoint/2010/main" val="29789849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map of the united states&#10;&#10;AI-generated content may be incorrect.">
            <a:extLst>
              <a:ext uri="{FF2B5EF4-FFF2-40B4-BE49-F238E27FC236}">
                <a16:creationId xmlns:a16="http://schemas.microsoft.com/office/drawing/2014/main" id="{27E1F73E-1900-6A2B-5013-9BD91845A3E6}"/>
              </a:ext>
            </a:extLst>
          </p:cNvPr>
          <p:cNvPicPr>
            <a:picLocks noChangeAspect="1"/>
          </p:cNvPicPr>
          <p:nvPr/>
        </p:nvPicPr>
        <p:blipFill>
          <a:blip r:embed="rId3"/>
          <a:stretch>
            <a:fillRect/>
          </a:stretch>
        </p:blipFill>
        <p:spPr>
          <a:xfrm>
            <a:off x="336883" y="378994"/>
            <a:ext cx="9817769" cy="6100011"/>
          </a:xfrm>
          <a:prstGeom prst="rect">
            <a:avLst/>
          </a:prstGeom>
        </p:spPr>
      </p:pic>
    </p:spTree>
    <p:extLst>
      <p:ext uri="{BB962C8B-B14F-4D97-AF65-F5344CB8AC3E}">
        <p14:creationId xmlns:p14="http://schemas.microsoft.com/office/powerpoint/2010/main" val="2948953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14C4EB-7B36-9752-58B9-60D28C451AA2}"/>
              </a:ext>
            </a:extLst>
          </p:cNvPr>
          <p:cNvSpPr txBox="1"/>
          <p:nvPr/>
        </p:nvSpPr>
        <p:spPr>
          <a:xfrm>
            <a:off x="2025482" y="250390"/>
            <a:ext cx="7398179" cy="1200329"/>
          </a:xfrm>
          <a:prstGeom prst="rect">
            <a:avLst/>
          </a:prstGeom>
          <a:noFill/>
        </p:spPr>
        <p:txBody>
          <a:bodyPr wrap="none" rtlCol="0">
            <a:spAutoFit/>
          </a:bodyPr>
          <a:lstStyle/>
          <a:p>
            <a:r>
              <a:rPr lang="en-US" b="1" dirty="0"/>
              <a:t>United States Department of Agriculture (USDA)</a:t>
            </a:r>
          </a:p>
          <a:p>
            <a:pPr marL="285750" indent="-285750">
              <a:buFont typeface="Arial" panose="020B0604020202020204" pitchFamily="34" charset="0"/>
              <a:buChar char="•"/>
            </a:pPr>
            <a:r>
              <a:rPr lang="en-US" dirty="0"/>
              <a:t>SNAP participation</a:t>
            </a:r>
          </a:p>
          <a:p>
            <a:pPr marL="285750" indent="-285750">
              <a:buFont typeface="Arial" panose="020B0604020202020204" pitchFamily="34" charset="0"/>
              <a:buChar char="•"/>
            </a:pPr>
            <a:r>
              <a:rPr lang="en-US" dirty="0"/>
              <a:t>Derived Food Access Index from SNAP related data from 2023</a:t>
            </a:r>
          </a:p>
          <a:p>
            <a:pPr marL="285750" indent="-285750">
              <a:buFont typeface="Arial" panose="020B0604020202020204" pitchFamily="34" charset="0"/>
              <a:buChar char="•"/>
            </a:pPr>
            <a:r>
              <a:rPr lang="en-US" dirty="0"/>
              <a:t>County – level poverty data</a:t>
            </a:r>
          </a:p>
        </p:txBody>
      </p:sp>
      <p:pic>
        <p:nvPicPr>
          <p:cNvPr id="7" name="Picture 6" descr="A graph with blue dots and a line&#10;&#10;AI-generated content may be incorrect.">
            <a:extLst>
              <a:ext uri="{FF2B5EF4-FFF2-40B4-BE49-F238E27FC236}">
                <a16:creationId xmlns:a16="http://schemas.microsoft.com/office/drawing/2014/main" id="{E5B177CE-F7E7-06E3-B865-48E5FA835B0D}"/>
              </a:ext>
            </a:extLst>
          </p:cNvPr>
          <p:cNvPicPr>
            <a:picLocks noChangeAspect="1"/>
          </p:cNvPicPr>
          <p:nvPr/>
        </p:nvPicPr>
        <p:blipFill>
          <a:blip r:embed="rId3"/>
          <a:stretch>
            <a:fillRect/>
          </a:stretch>
        </p:blipFill>
        <p:spPr>
          <a:xfrm>
            <a:off x="228097" y="1636295"/>
            <a:ext cx="10022808" cy="4971315"/>
          </a:xfrm>
          <a:prstGeom prst="rect">
            <a:avLst/>
          </a:prstGeom>
        </p:spPr>
      </p:pic>
    </p:spTree>
    <p:extLst>
      <p:ext uri="{BB962C8B-B14F-4D97-AF65-F5344CB8AC3E}">
        <p14:creationId xmlns:p14="http://schemas.microsoft.com/office/powerpoint/2010/main" val="2353513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ECEBC7-6675-A603-A943-7632F3C6C2EB}"/>
              </a:ext>
            </a:extLst>
          </p:cNvPr>
          <p:cNvSpPr txBox="1"/>
          <p:nvPr/>
        </p:nvSpPr>
        <p:spPr>
          <a:xfrm>
            <a:off x="1422676" y="612844"/>
            <a:ext cx="6557840" cy="5632311"/>
          </a:xfrm>
          <a:prstGeom prst="rect">
            <a:avLst/>
          </a:prstGeom>
          <a:noFill/>
        </p:spPr>
        <p:txBody>
          <a:bodyPr wrap="square" rtlCol="0">
            <a:spAutoFit/>
          </a:bodyPr>
          <a:lstStyle/>
          <a:p>
            <a:pPr algn="ctr"/>
            <a:r>
              <a:rPr lang="en-US" sz="2000" b="1" dirty="0"/>
              <a:t>Merged Datasets</a:t>
            </a:r>
          </a:p>
          <a:p>
            <a:pPr algn="ctr"/>
            <a:r>
              <a:rPr lang="en-US" sz="2000" dirty="0"/>
              <a:t>State / County level FIPS Code</a:t>
            </a:r>
          </a:p>
          <a:p>
            <a:pPr algn="ctr"/>
            <a:endParaRPr lang="en-US" sz="2000" dirty="0"/>
          </a:p>
          <a:p>
            <a:pPr algn="ctr"/>
            <a:r>
              <a:rPr lang="en-US" sz="2000" b="1" dirty="0"/>
              <a:t>Preprocessed and Transformed data</a:t>
            </a:r>
          </a:p>
          <a:p>
            <a:pPr algn="ctr"/>
            <a:r>
              <a:rPr lang="en-US" sz="2000" dirty="0"/>
              <a:t>Imputed missing values with median</a:t>
            </a:r>
          </a:p>
          <a:p>
            <a:pPr lvl="1" algn="ctr"/>
            <a:r>
              <a:rPr lang="en-US" sz="2000" dirty="0"/>
              <a:t>Data format consistency</a:t>
            </a:r>
          </a:p>
          <a:p>
            <a:pPr lvl="1" algn="ctr"/>
            <a:endParaRPr lang="en-US" sz="2000" dirty="0"/>
          </a:p>
          <a:p>
            <a:pPr lvl="1" algn="ctr"/>
            <a:r>
              <a:rPr lang="en-US" sz="2000" b="1" dirty="0"/>
              <a:t>Feature Engineering</a:t>
            </a:r>
          </a:p>
          <a:p>
            <a:pPr lvl="1" algn="ctr"/>
            <a:r>
              <a:rPr lang="en-US" sz="2000" dirty="0"/>
              <a:t>Encoded categorical variables</a:t>
            </a:r>
          </a:p>
          <a:p>
            <a:pPr lvl="1" algn="ctr"/>
            <a:r>
              <a:rPr lang="en-US" sz="2000" dirty="0"/>
              <a:t>Created lag metrics of SNAP participants</a:t>
            </a:r>
          </a:p>
          <a:p>
            <a:pPr lvl="1" algn="ctr"/>
            <a:endParaRPr lang="en-US" sz="2000" dirty="0"/>
          </a:p>
          <a:p>
            <a:pPr algn="ctr"/>
            <a:r>
              <a:rPr lang="en-US" sz="2000" b="1" dirty="0"/>
              <a:t>Random Forest Regressor Model</a:t>
            </a:r>
          </a:p>
          <a:p>
            <a:pPr algn="ctr"/>
            <a:r>
              <a:rPr lang="en-US" sz="2000" dirty="0"/>
              <a:t>80% Training / 20 % Testing data split</a:t>
            </a:r>
          </a:p>
          <a:p>
            <a:pPr lvl="1" algn="ctr"/>
            <a:endParaRPr lang="en-US" sz="2000" dirty="0"/>
          </a:p>
          <a:p>
            <a:pPr algn="ctr"/>
            <a:r>
              <a:rPr lang="en-US" sz="2000" b="1" dirty="0"/>
              <a:t>Results</a:t>
            </a:r>
          </a:p>
          <a:p>
            <a:pPr algn="ctr"/>
            <a:r>
              <a:rPr lang="en-US" sz="2000" dirty="0"/>
              <a:t>R</a:t>
            </a:r>
            <a:r>
              <a:rPr lang="en-US" sz="2000" baseline="30000" dirty="0"/>
              <a:t>2</a:t>
            </a:r>
            <a:r>
              <a:rPr lang="en-US" sz="2000" dirty="0"/>
              <a:t> = 0.652</a:t>
            </a:r>
          </a:p>
          <a:p>
            <a:pPr algn="ctr"/>
            <a:r>
              <a:rPr lang="en-US" sz="2000" dirty="0"/>
              <a:t>MAE = ~ 928</a:t>
            </a:r>
          </a:p>
          <a:p>
            <a:pPr algn="ctr"/>
            <a:r>
              <a:rPr lang="en-US" sz="2000" dirty="0"/>
              <a:t>RMSE = ~ 3375</a:t>
            </a:r>
          </a:p>
        </p:txBody>
      </p:sp>
    </p:spTree>
    <p:extLst>
      <p:ext uri="{BB962C8B-B14F-4D97-AF65-F5344CB8AC3E}">
        <p14:creationId xmlns:p14="http://schemas.microsoft.com/office/powerpoint/2010/main" val="3619226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with a line going up&#10;&#10;AI-generated content may be incorrect.">
            <a:extLst>
              <a:ext uri="{FF2B5EF4-FFF2-40B4-BE49-F238E27FC236}">
                <a16:creationId xmlns:a16="http://schemas.microsoft.com/office/drawing/2014/main" id="{95482BDF-7318-2462-1540-E4E1A85B2307}"/>
              </a:ext>
            </a:extLst>
          </p:cNvPr>
          <p:cNvPicPr>
            <a:picLocks noChangeAspect="1"/>
          </p:cNvPicPr>
          <p:nvPr/>
        </p:nvPicPr>
        <p:blipFill>
          <a:blip r:embed="rId3"/>
          <a:stretch>
            <a:fillRect/>
          </a:stretch>
        </p:blipFill>
        <p:spPr>
          <a:xfrm>
            <a:off x="553454" y="705326"/>
            <a:ext cx="9446602" cy="5447348"/>
          </a:xfrm>
          <a:prstGeom prst="rect">
            <a:avLst/>
          </a:prstGeom>
        </p:spPr>
      </p:pic>
    </p:spTree>
    <p:extLst>
      <p:ext uri="{BB962C8B-B14F-4D97-AF65-F5344CB8AC3E}">
        <p14:creationId xmlns:p14="http://schemas.microsoft.com/office/powerpoint/2010/main" val="3618061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a number of people&#10;&#10;AI-generated content may be incorrect.">
            <a:extLst>
              <a:ext uri="{FF2B5EF4-FFF2-40B4-BE49-F238E27FC236}">
                <a16:creationId xmlns:a16="http://schemas.microsoft.com/office/drawing/2014/main" id="{42AC0FAE-E25C-EECD-B13D-6880596516D5}"/>
              </a:ext>
            </a:extLst>
          </p:cNvPr>
          <p:cNvPicPr>
            <a:picLocks noChangeAspect="1"/>
          </p:cNvPicPr>
          <p:nvPr/>
        </p:nvPicPr>
        <p:blipFill>
          <a:blip r:embed="rId3"/>
          <a:stretch>
            <a:fillRect/>
          </a:stretch>
        </p:blipFill>
        <p:spPr>
          <a:xfrm>
            <a:off x="219011" y="297119"/>
            <a:ext cx="10126808" cy="6308217"/>
          </a:xfrm>
          <a:prstGeom prst="rect">
            <a:avLst/>
          </a:prstGeom>
        </p:spPr>
      </p:pic>
    </p:spTree>
    <p:extLst>
      <p:ext uri="{BB962C8B-B14F-4D97-AF65-F5344CB8AC3E}">
        <p14:creationId xmlns:p14="http://schemas.microsoft.com/office/powerpoint/2010/main" val="3507617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D1F8A9D-0752-E0A3-3C84-02BAA3C9377A}"/>
              </a:ext>
            </a:extLst>
          </p:cNvPr>
          <p:cNvPicPr>
            <a:picLocks noChangeAspect="1"/>
          </p:cNvPicPr>
          <p:nvPr/>
        </p:nvPicPr>
        <p:blipFill>
          <a:blip r:embed="rId3"/>
          <a:stretch>
            <a:fillRect/>
          </a:stretch>
        </p:blipFill>
        <p:spPr>
          <a:xfrm>
            <a:off x="251467" y="333214"/>
            <a:ext cx="9963343" cy="6191572"/>
          </a:xfrm>
          <a:prstGeom prst="rect">
            <a:avLst/>
          </a:prstGeom>
        </p:spPr>
      </p:pic>
    </p:spTree>
    <p:extLst>
      <p:ext uri="{BB962C8B-B14F-4D97-AF65-F5344CB8AC3E}">
        <p14:creationId xmlns:p14="http://schemas.microsoft.com/office/powerpoint/2010/main" val="1552212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aph of a number of people&#10;&#10;AI-generated content may be incorrect.">
            <a:extLst>
              <a:ext uri="{FF2B5EF4-FFF2-40B4-BE49-F238E27FC236}">
                <a16:creationId xmlns:a16="http://schemas.microsoft.com/office/drawing/2014/main" id="{CF2977AA-F1D6-1600-E6D0-9061E9B75F8F}"/>
              </a:ext>
            </a:extLst>
          </p:cNvPr>
          <p:cNvPicPr>
            <a:picLocks noChangeAspect="1"/>
          </p:cNvPicPr>
          <p:nvPr/>
        </p:nvPicPr>
        <p:blipFill>
          <a:blip r:embed="rId3"/>
          <a:stretch>
            <a:fillRect/>
          </a:stretch>
        </p:blipFill>
        <p:spPr>
          <a:xfrm>
            <a:off x="152400" y="221673"/>
            <a:ext cx="10016836" cy="6379204"/>
          </a:xfrm>
          <a:prstGeom prst="rect">
            <a:avLst/>
          </a:prstGeom>
        </p:spPr>
      </p:pic>
    </p:spTree>
    <p:extLst>
      <p:ext uri="{BB962C8B-B14F-4D97-AF65-F5344CB8AC3E}">
        <p14:creationId xmlns:p14="http://schemas.microsoft.com/office/powerpoint/2010/main" val="12824127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map of ohio&#10;&#10;AI-generated content may be incorrect.">
            <a:extLst>
              <a:ext uri="{FF2B5EF4-FFF2-40B4-BE49-F238E27FC236}">
                <a16:creationId xmlns:a16="http://schemas.microsoft.com/office/drawing/2014/main" id="{1DD00934-7EAE-51CC-F33E-736CECE54F28}"/>
              </a:ext>
            </a:extLst>
          </p:cNvPr>
          <p:cNvPicPr>
            <a:picLocks noChangeAspect="1"/>
          </p:cNvPicPr>
          <p:nvPr/>
        </p:nvPicPr>
        <p:blipFill>
          <a:blip r:embed="rId3"/>
          <a:stretch>
            <a:fillRect/>
          </a:stretch>
        </p:blipFill>
        <p:spPr>
          <a:xfrm>
            <a:off x="221673" y="304800"/>
            <a:ext cx="8118764" cy="6359236"/>
          </a:xfrm>
          <a:prstGeom prst="rect">
            <a:avLst/>
          </a:prstGeom>
        </p:spPr>
      </p:pic>
    </p:spTree>
    <p:extLst>
      <p:ext uri="{BB962C8B-B14F-4D97-AF65-F5344CB8AC3E}">
        <p14:creationId xmlns:p14="http://schemas.microsoft.com/office/powerpoint/2010/main" val="31025406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1978</TotalTime>
  <Words>1363</Words>
  <Application>Microsoft Macintosh PowerPoint</Application>
  <PresentationFormat>Widescreen</PresentationFormat>
  <Paragraphs>82</Paragraphs>
  <Slides>13</Slides>
  <Notes>10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9" baseType="lpstr">
      <vt:lpstr>Aptos</vt:lpstr>
      <vt:lpstr>Arial</vt:lpstr>
      <vt:lpstr>Century Gothic</vt:lpstr>
      <vt:lpstr>Wingdings 3</vt:lpstr>
      <vt:lpstr>Ion</vt:lpstr>
      <vt:lpstr>Microsoft Word Document</vt:lpstr>
      <vt:lpstr>Predicting Food Scarcity Risk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Billie Adkins</dc:creator>
  <cp:lastModifiedBy>Billie Adkins</cp:lastModifiedBy>
  <cp:revision>81</cp:revision>
  <dcterms:created xsi:type="dcterms:W3CDTF">2025-11-11T23:51:20Z</dcterms:created>
  <dcterms:modified xsi:type="dcterms:W3CDTF">2025-11-15T00:11:42Z</dcterms:modified>
</cp:coreProperties>
</file>

<file path=docProps/thumbnail.jpeg>
</file>